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8" r:id="rId2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360" userDrawn="1">
          <p15:clr>
            <a:srgbClr val="A4A3A4"/>
          </p15:clr>
        </p15:guide>
        <p15:guide id="2" pos="21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F4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71" autoAdjust="0"/>
    <p:restoredTop sz="94660"/>
  </p:normalViewPr>
  <p:slideViewPr>
    <p:cSldViewPr>
      <p:cViewPr>
        <p:scale>
          <a:sx n="75" d="100"/>
          <a:sy n="75" d="100"/>
        </p:scale>
        <p:origin x="1987" y="125"/>
      </p:cViewPr>
      <p:guideLst>
        <p:guide orient="horz" pos="2360"/>
        <p:guide pos="21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7560309" cy="10692130"/>
          </a:xfrm>
          <a:custGeom>
            <a:avLst/>
            <a:gdLst/>
            <a:ahLst/>
            <a:cxnLst/>
            <a:rect l="l" t="t" r="r" b="b"/>
            <a:pathLst>
              <a:path w="7560309" h="10692130">
                <a:moveTo>
                  <a:pt x="7559992" y="0"/>
                </a:moveTo>
                <a:lnTo>
                  <a:pt x="0" y="0"/>
                </a:lnTo>
                <a:lnTo>
                  <a:pt x="0" y="10692003"/>
                </a:lnTo>
                <a:lnTo>
                  <a:pt x="7559992" y="10692003"/>
                </a:lnTo>
                <a:lnTo>
                  <a:pt x="7559992" y="0"/>
                </a:lnTo>
                <a:close/>
              </a:path>
            </a:pathLst>
          </a:custGeom>
          <a:solidFill>
            <a:srgbClr val="F9F4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959493" y="2229236"/>
            <a:ext cx="3641090" cy="3703954"/>
          </a:xfrm>
          <a:custGeom>
            <a:avLst/>
            <a:gdLst/>
            <a:ahLst/>
            <a:cxnLst/>
            <a:rect l="l" t="t" r="r" b="b"/>
            <a:pathLst>
              <a:path w="3641090" h="3703954">
                <a:moveTo>
                  <a:pt x="3389007" y="0"/>
                </a:moveTo>
                <a:lnTo>
                  <a:pt x="252006" y="0"/>
                </a:lnTo>
                <a:lnTo>
                  <a:pt x="206707" y="4060"/>
                </a:lnTo>
                <a:lnTo>
                  <a:pt x="164072" y="15765"/>
                </a:lnTo>
                <a:lnTo>
                  <a:pt x="124813" y="34405"/>
                </a:lnTo>
                <a:lnTo>
                  <a:pt x="89641" y="59267"/>
                </a:lnTo>
                <a:lnTo>
                  <a:pt x="59268" y="89639"/>
                </a:lnTo>
                <a:lnTo>
                  <a:pt x="34406" y="124809"/>
                </a:lnTo>
                <a:lnTo>
                  <a:pt x="15766" y="164066"/>
                </a:lnTo>
                <a:lnTo>
                  <a:pt x="4060" y="206698"/>
                </a:lnTo>
                <a:lnTo>
                  <a:pt x="0" y="251993"/>
                </a:lnTo>
                <a:lnTo>
                  <a:pt x="0" y="3451339"/>
                </a:lnTo>
                <a:lnTo>
                  <a:pt x="4060" y="3496637"/>
                </a:lnTo>
                <a:lnTo>
                  <a:pt x="15766" y="3539272"/>
                </a:lnTo>
                <a:lnTo>
                  <a:pt x="34406" y="3578531"/>
                </a:lnTo>
                <a:lnTo>
                  <a:pt x="59268" y="3613703"/>
                </a:lnTo>
                <a:lnTo>
                  <a:pt x="89641" y="3644076"/>
                </a:lnTo>
                <a:lnTo>
                  <a:pt x="124813" y="3668939"/>
                </a:lnTo>
                <a:lnTo>
                  <a:pt x="164072" y="3687579"/>
                </a:lnTo>
                <a:lnTo>
                  <a:pt x="206707" y="3699285"/>
                </a:lnTo>
                <a:lnTo>
                  <a:pt x="252006" y="3703345"/>
                </a:lnTo>
                <a:lnTo>
                  <a:pt x="3389007" y="3703345"/>
                </a:lnTo>
                <a:lnTo>
                  <a:pt x="3434306" y="3699285"/>
                </a:lnTo>
                <a:lnTo>
                  <a:pt x="3476940" y="3687579"/>
                </a:lnTo>
                <a:lnTo>
                  <a:pt x="3516200" y="3668939"/>
                </a:lnTo>
                <a:lnTo>
                  <a:pt x="3551372" y="3644076"/>
                </a:lnTo>
                <a:lnTo>
                  <a:pt x="3581745" y="3613703"/>
                </a:lnTo>
                <a:lnTo>
                  <a:pt x="3606607" y="3578531"/>
                </a:lnTo>
                <a:lnTo>
                  <a:pt x="3625247" y="3539272"/>
                </a:lnTo>
                <a:lnTo>
                  <a:pt x="3636953" y="3496637"/>
                </a:lnTo>
                <a:lnTo>
                  <a:pt x="3641013" y="3451339"/>
                </a:lnTo>
                <a:lnTo>
                  <a:pt x="3641013" y="251993"/>
                </a:lnTo>
                <a:lnTo>
                  <a:pt x="3636953" y="206698"/>
                </a:lnTo>
                <a:lnTo>
                  <a:pt x="3625247" y="164066"/>
                </a:lnTo>
                <a:lnTo>
                  <a:pt x="3606607" y="124809"/>
                </a:lnTo>
                <a:lnTo>
                  <a:pt x="3581745" y="89639"/>
                </a:lnTo>
                <a:lnTo>
                  <a:pt x="3551372" y="59267"/>
                </a:lnTo>
                <a:lnTo>
                  <a:pt x="3516200" y="34405"/>
                </a:lnTo>
                <a:lnTo>
                  <a:pt x="3476940" y="15765"/>
                </a:lnTo>
                <a:lnTo>
                  <a:pt x="3434306" y="4060"/>
                </a:lnTo>
                <a:lnTo>
                  <a:pt x="338900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625904" y="3344888"/>
            <a:ext cx="4308475" cy="954405"/>
          </a:xfrm>
          <a:custGeom>
            <a:avLst/>
            <a:gdLst/>
            <a:ahLst/>
            <a:cxnLst/>
            <a:rect l="l" t="t" r="r" b="b"/>
            <a:pathLst>
              <a:path w="4308475" h="954404">
                <a:moveTo>
                  <a:pt x="4308195" y="0"/>
                </a:moveTo>
                <a:lnTo>
                  <a:pt x="0" y="0"/>
                </a:lnTo>
                <a:lnTo>
                  <a:pt x="0" y="954290"/>
                </a:lnTo>
                <a:lnTo>
                  <a:pt x="4308195" y="954290"/>
                </a:lnTo>
                <a:lnTo>
                  <a:pt x="4308195" y="0"/>
                </a:lnTo>
                <a:close/>
              </a:path>
            </a:pathLst>
          </a:custGeom>
          <a:solidFill>
            <a:srgbClr val="F9F4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13B8B589-BD47-D7B5-8BA7-EA08EF5903FA}"/>
              </a:ext>
            </a:extLst>
          </p:cNvPr>
          <p:cNvSpPr/>
          <p:nvPr/>
        </p:nvSpPr>
        <p:spPr>
          <a:xfrm>
            <a:off x="528346" y="4095186"/>
            <a:ext cx="6764350" cy="2018527"/>
          </a:xfrm>
          <a:prstGeom prst="roundRect">
            <a:avLst/>
          </a:prstGeom>
          <a:solidFill>
            <a:srgbClr val="F9F4E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54204821-B0D5-AFB4-9E67-C943FEBD566E}"/>
              </a:ext>
            </a:extLst>
          </p:cNvPr>
          <p:cNvSpPr/>
          <p:nvPr/>
        </p:nvSpPr>
        <p:spPr>
          <a:xfrm>
            <a:off x="496597" y="1772487"/>
            <a:ext cx="6764350" cy="2018527"/>
          </a:xfrm>
          <a:prstGeom prst="roundRect">
            <a:avLst/>
          </a:prstGeom>
          <a:solidFill>
            <a:srgbClr val="F9F4E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4" name="フローチャート: 端子 33">
            <a:extLst>
              <a:ext uri="{FF2B5EF4-FFF2-40B4-BE49-F238E27FC236}">
                <a16:creationId xmlns:a16="http://schemas.microsoft.com/office/drawing/2014/main" id="{72828992-436E-E5C9-A0CD-E90FC4E3D774}"/>
              </a:ext>
            </a:extLst>
          </p:cNvPr>
          <p:cNvSpPr/>
          <p:nvPr/>
        </p:nvSpPr>
        <p:spPr>
          <a:xfrm>
            <a:off x="501358" y="1362950"/>
            <a:ext cx="6539107" cy="2018527"/>
          </a:xfrm>
          <a:prstGeom prst="flowChartTerminator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四角形: 角を丸くする 29">
            <a:extLst>
              <a:ext uri="{FF2B5EF4-FFF2-40B4-BE49-F238E27FC236}">
                <a16:creationId xmlns:a16="http://schemas.microsoft.com/office/drawing/2014/main" id="{886DD26C-79F7-3EF9-C1DD-2DB81AD03166}"/>
              </a:ext>
            </a:extLst>
          </p:cNvPr>
          <p:cNvSpPr/>
          <p:nvPr/>
        </p:nvSpPr>
        <p:spPr>
          <a:xfrm>
            <a:off x="118079" y="170315"/>
            <a:ext cx="5030100" cy="508719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object 2"/>
          <p:cNvSpPr txBox="1"/>
          <p:nvPr/>
        </p:nvSpPr>
        <p:spPr>
          <a:xfrm>
            <a:off x="1059790" y="1996574"/>
            <a:ext cx="5436870" cy="67454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ja-JP" altLang="en-US" sz="4300" spc="420" dirty="0">
                <a:solidFill>
                  <a:srgbClr val="231F20"/>
                </a:solidFill>
                <a:latin typeface="HG教科書体" panose="02020609000000000000" pitchFamily="17" charset="-128"/>
                <a:ea typeface="HG教科書体" panose="02020609000000000000" pitchFamily="17" charset="-128"/>
                <a:cs typeface="SimSun"/>
              </a:rPr>
              <a:t>特定創業支援等事業</a:t>
            </a:r>
            <a:endParaRPr sz="4300" dirty="0">
              <a:latin typeface="HG教科書体" panose="02020609000000000000" pitchFamily="17" charset="-128"/>
              <a:ea typeface="HG教科書体" panose="02020609000000000000" pitchFamily="17" charset="-128"/>
              <a:cs typeface="SimSun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0" y="6388439"/>
            <a:ext cx="7556500" cy="4372589"/>
            <a:chOff x="-5" y="7779160"/>
            <a:chExt cx="7560309" cy="2913194"/>
          </a:xfrm>
        </p:grpSpPr>
        <p:sp>
          <p:nvSpPr>
            <p:cNvPr id="4" name="object 4"/>
            <p:cNvSpPr/>
            <p:nvPr/>
          </p:nvSpPr>
          <p:spPr>
            <a:xfrm>
              <a:off x="-5" y="8610190"/>
              <a:ext cx="7560309" cy="2082164"/>
            </a:xfrm>
            <a:custGeom>
              <a:avLst/>
              <a:gdLst/>
              <a:ahLst/>
              <a:cxnLst/>
              <a:rect l="l" t="t" r="r" b="b"/>
              <a:pathLst>
                <a:path w="7560309" h="2082165">
                  <a:moveTo>
                    <a:pt x="1715905" y="73"/>
                  </a:moveTo>
                  <a:lnTo>
                    <a:pt x="1669397" y="0"/>
                  </a:lnTo>
                  <a:lnTo>
                    <a:pt x="1622268" y="187"/>
                  </a:lnTo>
                  <a:lnTo>
                    <a:pt x="1574520" y="645"/>
                  </a:lnTo>
                  <a:lnTo>
                    <a:pt x="1526157" y="1384"/>
                  </a:lnTo>
                  <a:lnTo>
                    <a:pt x="1477183" y="2413"/>
                  </a:lnTo>
                  <a:lnTo>
                    <a:pt x="1427600" y="3741"/>
                  </a:lnTo>
                  <a:lnTo>
                    <a:pt x="1377412" y="5378"/>
                  </a:lnTo>
                  <a:lnTo>
                    <a:pt x="1326622" y="7334"/>
                  </a:lnTo>
                  <a:lnTo>
                    <a:pt x="1275234" y="9618"/>
                  </a:lnTo>
                  <a:lnTo>
                    <a:pt x="1223251" y="12240"/>
                  </a:lnTo>
                  <a:lnTo>
                    <a:pt x="1170676" y="15209"/>
                  </a:lnTo>
                  <a:lnTo>
                    <a:pt x="1117513" y="18536"/>
                  </a:lnTo>
                  <a:lnTo>
                    <a:pt x="1063764" y="22228"/>
                  </a:lnTo>
                  <a:lnTo>
                    <a:pt x="1009434" y="26297"/>
                  </a:lnTo>
                  <a:lnTo>
                    <a:pt x="954525" y="30752"/>
                  </a:lnTo>
                  <a:lnTo>
                    <a:pt x="899041" y="35602"/>
                  </a:lnTo>
                  <a:lnTo>
                    <a:pt x="842984" y="40856"/>
                  </a:lnTo>
                  <a:lnTo>
                    <a:pt x="786360" y="46526"/>
                  </a:lnTo>
                  <a:lnTo>
                    <a:pt x="729170" y="52619"/>
                  </a:lnTo>
                  <a:lnTo>
                    <a:pt x="671417" y="59146"/>
                  </a:lnTo>
                  <a:lnTo>
                    <a:pt x="613107" y="66115"/>
                  </a:lnTo>
                  <a:lnTo>
                    <a:pt x="554240" y="73538"/>
                  </a:lnTo>
                  <a:lnTo>
                    <a:pt x="494822" y="81423"/>
                  </a:lnTo>
                  <a:lnTo>
                    <a:pt x="434855" y="89780"/>
                  </a:lnTo>
                  <a:lnTo>
                    <a:pt x="374343" y="98618"/>
                  </a:lnTo>
                  <a:lnTo>
                    <a:pt x="313288" y="107948"/>
                  </a:lnTo>
                  <a:lnTo>
                    <a:pt x="251695" y="117778"/>
                  </a:lnTo>
                  <a:lnTo>
                    <a:pt x="189566" y="128118"/>
                  </a:lnTo>
                  <a:lnTo>
                    <a:pt x="126905" y="138978"/>
                  </a:lnTo>
                  <a:lnTo>
                    <a:pt x="63715" y="150367"/>
                  </a:lnTo>
                  <a:lnTo>
                    <a:pt x="0" y="162295"/>
                  </a:lnTo>
                  <a:lnTo>
                    <a:pt x="0" y="2081812"/>
                  </a:lnTo>
                  <a:lnTo>
                    <a:pt x="7560005" y="2081812"/>
                  </a:lnTo>
                  <a:lnTo>
                    <a:pt x="7560005" y="149989"/>
                  </a:lnTo>
                  <a:lnTo>
                    <a:pt x="7492272" y="175906"/>
                  </a:lnTo>
                  <a:lnTo>
                    <a:pt x="7456599" y="189170"/>
                  </a:lnTo>
                  <a:lnTo>
                    <a:pt x="7419739" y="202596"/>
                  </a:lnTo>
                  <a:lnTo>
                    <a:pt x="7381704" y="216152"/>
                  </a:lnTo>
                  <a:lnTo>
                    <a:pt x="7342506" y="229809"/>
                  </a:lnTo>
                  <a:lnTo>
                    <a:pt x="7302157" y="243534"/>
                  </a:lnTo>
                  <a:lnTo>
                    <a:pt x="7260670" y="257297"/>
                  </a:lnTo>
                  <a:lnTo>
                    <a:pt x="7218057" y="271066"/>
                  </a:lnTo>
                  <a:lnTo>
                    <a:pt x="7174330" y="284811"/>
                  </a:lnTo>
                  <a:lnTo>
                    <a:pt x="7129501" y="298500"/>
                  </a:lnTo>
                  <a:lnTo>
                    <a:pt x="7083583" y="312102"/>
                  </a:lnTo>
                  <a:lnTo>
                    <a:pt x="7036588" y="325587"/>
                  </a:lnTo>
                  <a:lnTo>
                    <a:pt x="6988528" y="338922"/>
                  </a:lnTo>
                  <a:lnTo>
                    <a:pt x="6939416" y="352078"/>
                  </a:lnTo>
                  <a:lnTo>
                    <a:pt x="6889264" y="365023"/>
                  </a:lnTo>
                  <a:lnTo>
                    <a:pt x="6838084" y="377725"/>
                  </a:lnTo>
                  <a:lnTo>
                    <a:pt x="6785889" y="390154"/>
                  </a:lnTo>
                  <a:lnTo>
                    <a:pt x="6732690" y="402279"/>
                  </a:lnTo>
                  <a:lnTo>
                    <a:pt x="6678500" y="414069"/>
                  </a:lnTo>
                  <a:lnTo>
                    <a:pt x="6623331" y="425492"/>
                  </a:lnTo>
                  <a:lnTo>
                    <a:pt x="6567196" y="436517"/>
                  </a:lnTo>
                  <a:lnTo>
                    <a:pt x="6510107" y="447114"/>
                  </a:lnTo>
                  <a:lnTo>
                    <a:pt x="6452076" y="457250"/>
                  </a:lnTo>
                  <a:lnTo>
                    <a:pt x="6393115" y="466897"/>
                  </a:lnTo>
                  <a:lnTo>
                    <a:pt x="6333237" y="476021"/>
                  </a:lnTo>
                  <a:lnTo>
                    <a:pt x="6272454" y="484592"/>
                  </a:lnTo>
                  <a:lnTo>
                    <a:pt x="6210778" y="492579"/>
                  </a:lnTo>
                  <a:lnTo>
                    <a:pt x="6148222" y="499950"/>
                  </a:lnTo>
                  <a:lnTo>
                    <a:pt x="6092830" y="505864"/>
                  </a:lnTo>
                  <a:lnTo>
                    <a:pt x="6038084" y="511134"/>
                  </a:lnTo>
                  <a:lnTo>
                    <a:pt x="5983965" y="515774"/>
                  </a:lnTo>
                  <a:lnTo>
                    <a:pt x="5930456" y="519798"/>
                  </a:lnTo>
                  <a:lnTo>
                    <a:pt x="5877537" y="523218"/>
                  </a:lnTo>
                  <a:lnTo>
                    <a:pt x="5825192" y="526048"/>
                  </a:lnTo>
                  <a:lnTo>
                    <a:pt x="5773400" y="528301"/>
                  </a:lnTo>
                  <a:lnTo>
                    <a:pt x="5722145" y="529989"/>
                  </a:lnTo>
                  <a:lnTo>
                    <a:pt x="5671407" y="531126"/>
                  </a:lnTo>
                  <a:lnTo>
                    <a:pt x="5621169" y="531725"/>
                  </a:lnTo>
                  <a:lnTo>
                    <a:pt x="5571411" y="531800"/>
                  </a:lnTo>
                  <a:lnTo>
                    <a:pt x="5522116" y="531362"/>
                  </a:lnTo>
                  <a:lnTo>
                    <a:pt x="5473266" y="530426"/>
                  </a:lnTo>
                  <a:lnTo>
                    <a:pt x="5424841" y="529005"/>
                  </a:lnTo>
                  <a:lnTo>
                    <a:pt x="5376824" y="527111"/>
                  </a:lnTo>
                  <a:lnTo>
                    <a:pt x="5329197" y="524759"/>
                  </a:lnTo>
                  <a:lnTo>
                    <a:pt x="5281940" y="521960"/>
                  </a:lnTo>
                  <a:lnTo>
                    <a:pt x="5235036" y="518728"/>
                  </a:lnTo>
                  <a:lnTo>
                    <a:pt x="5188466" y="515076"/>
                  </a:lnTo>
                  <a:lnTo>
                    <a:pt x="5142213" y="511018"/>
                  </a:lnTo>
                  <a:lnTo>
                    <a:pt x="5096256" y="506566"/>
                  </a:lnTo>
                  <a:lnTo>
                    <a:pt x="5050580" y="501734"/>
                  </a:lnTo>
                  <a:lnTo>
                    <a:pt x="5005164" y="496534"/>
                  </a:lnTo>
                  <a:lnTo>
                    <a:pt x="4959991" y="490980"/>
                  </a:lnTo>
                  <a:lnTo>
                    <a:pt x="4915042" y="485085"/>
                  </a:lnTo>
                  <a:lnTo>
                    <a:pt x="4870299" y="478863"/>
                  </a:lnTo>
                  <a:lnTo>
                    <a:pt x="4825744" y="472325"/>
                  </a:lnTo>
                  <a:lnTo>
                    <a:pt x="4781358" y="465486"/>
                  </a:lnTo>
                  <a:lnTo>
                    <a:pt x="4737123" y="458358"/>
                  </a:lnTo>
                  <a:lnTo>
                    <a:pt x="4693021" y="450955"/>
                  </a:lnTo>
                  <a:lnTo>
                    <a:pt x="4649033" y="443289"/>
                  </a:lnTo>
                  <a:lnTo>
                    <a:pt x="4561326" y="427223"/>
                  </a:lnTo>
                  <a:lnTo>
                    <a:pt x="4473858" y="410266"/>
                  </a:lnTo>
                  <a:lnTo>
                    <a:pt x="4386479" y="392522"/>
                  </a:lnTo>
                  <a:lnTo>
                    <a:pt x="4299045" y="374096"/>
                  </a:lnTo>
                  <a:lnTo>
                    <a:pt x="4167467" y="345409"/>
                  </a:lnTo>
                  <a:lnTo>
                    <a:pt x="3719226" y="244965"/>
                  </a:lnTo>
                  <a:lnTo>
                    <a:pt x="3579953" y="214751"/>
                  </a:lnTo>
                  <a:lnTo>
                    <a:pt x="3485414" y="194915"/>
                  </a:lnTo>
                  <a:lnTo>
                    <a:pt x="3389353" y="175448"/>
                  </a:lnTo>
                  <a:lnTo>
                    <a:pt x="3291623" y="156454"/>
                  </a:lnTo>
                  <a:lnTo>
                    <a:pt x="3192077" y="138039"/>
                  </a:lnTo>
                  <a:lnTo>
                    <a:pt x="3141577" y="129081"/>
                  </a:lnTo>
                  <a:lnTo>
                    <a:pt x="3090568" y="120307"/>
                  </a:lnTo>
                  <a:lnTo>
                    <a:pt x="3039031" y="111730"/>
                  </a:lnTo>
                  <a:lnTo>
                    <a:pt x="2986949" y="103363"/>
                  </a:lnTo>
                  <a:lnTo>
                    <a:pt x="2934303" y="95220"/>
                  </a:lnTo>
                  <a:lnTo>
                    <a:pt x="2881075" y="87313"/>
                  </a:lnTo>
                  <a:lnTo>
                    <a:pt x="2827246" y="79656"/>
                  </a:lnTo>
                  <a:lnTo>
                    <a:pt x="2772798" y="72261"/>
                  </a:lnTo>
                  <a:lnTo>
                    <a:pt x="2717713" y="65142"/>
                  </a:lnTo>
                  <a:lnTo>
                    <a:pt x="2661972" y="58313"/>
                  </a:lnTo>
                  <a:lnTo>
                    <a:pt x="2605557" y="51785"/>
                  </a:lnTo>
                  <a:lnTo>
                    <a:pt x="2548450" y="45573"/>
                  </a:lnTo>
                  <a:lnTo>
                    <a:pt x="2490632" y="39689"/>
                  </a:lnTo>
                  <a:lnTo>
                    <a:pt x="2432085" y="34146"/>
                  </a:lnTo>
                  <a:lnTo>
                    <a:pt x="2372791" y="28958"/>
                  </a:lnTo>
                  <a:lnTo>
                    <a:pt x="2299893" y="23166"/>
                  </a:lnTo>
                  <a:lnTo>
                    <a:pt x="2224310" y="17843"/>
                  </a:lnTo>
                  <a:lnTo>
                    <a:pt x="2146067" y="13068"/>
                  </a:lnTo>
                  <a:lnTo>
                    <a:pt x="2065193" y="8916"/>
                  </a:lnTo>
                  <a:lnTo>
                    <a:pt x="1981714" y="5463"/>
                  </a:lnTo>
                  <a:lnTo>
                    <a:pt x="1895655" y="2788"/>
                  </a:lnTo>
                  <a:lnTo>
                    <a:pt x="1807043" y="966"/>
                  </a:lnTo>
                  <a:lnTo>
                    <a:pt x="1715905" y="73"/>
                  </a:lnTo>
                  <a:close/>
                </a:path>
              </a:pathLst>
            </a:custGeom>
            <a:solidFill>
              <a:srgbClr val="36856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528607" y="7779160"/>
              <a:ext cx="6503034" cy="1414770"/>
            </a:xfrm>
            <a:custGeom>
              <a:avLst/>
              <a:gdLst/>
              <a:ahLst/>
              <a:cxnLst/>
              <a:rect l="l" t="t" r="r" b="b"/>
              <a:pathLst>
                <a:path w="6503034" h="1410334">
                  <a:moveTo>
                    <a:pt x="6250787" y="0"/>
                  </a:moveTo>
                  <a:lnTo>
                    <a:pt x="251993" y="0"/>
                  </a:lnTo>
                  <a:lnTo>
                    <a:pt x="206698" y="4059"/>
                  </a:lnTo>
                  <a:lnTo>
                    <a:pt x="164066" y="15764"/>
                  </a:lnTo>
                  <a:lnTo>
                    <a:pt x="124809" y="34402"/>
                  </a:lnTo>
                  <a:lnTo>
                    <a:pt x="89639" y="59263"/>
                  </a:lnTo>
                  <a:lnTo>
                    <a:pt x="59267" y="89634"/>
                  </a:lnTo>
                  <a:lnTo>
                    <a:pt x="34405" y="124804"/>
                  </a:lnTo>
                  <a:lnTo>
                    <a:pt x="15765" y="164061"/>
                  </a:lnTo>
                  <a:lnTo>
                    <a:pt x="4060" y="206695"/>
                  </a:lnTo>
                  <a:lnTo>
                    <a:pt x="0" y="251993"/>
                  </a:lnTo>
                  <a:lnTo>
                    <a:pt x="0" y="1158303"/>
                  </a:lnTo>
                  <a:lnTo>
                    <a:pt x="4060" y="1203601"/>
                  </a:lnTo>
                  <a:lnTo>
                    <a:pt x="15765" y="1246236"/>
                  </a:lnTo>
                  <a:lnTo>
                    <a:pt x="34405" y="1285495"/>
                  </a:lnTo>
                  <a:lnTo>
                    <a:pt x="59267" y="1320667"/>
                  </a:lnTo>
                  <a:lnTo>
                    <a:pt x="89639" y="1351040"/>
                  </a:lnTo>
                  <a:lnTo>
                    <a:pt x="124809" y="1375903"/>
                  </a:lnTo>
                  <a:lnTo>
                    <a:pt x="164066" y="1394543"/>
                  </a:lnTo>
                  <a:lnTo>
                    <a:pt x="206698" y="1406249"/>
                  </a:lnTo>
                  <a:lnTo>
                    <a:pt x="251993" y="1410309"/>
                  </a:lnTo>
                  <a:lnTo>
                    <a:pt x="6250787" y="1410309"/>
                  </a:lnTo>
                  <a:lnTo>
                    <a:pt x="6296086" y="1406249"/>
                  </a:lnTo>
                  <a:lnTo>
                    <a:pt x="6338720" y="1394543"/>
                  </a:lnTo>
                  <a:lnTo>
                    <a:pt x="6377979" y="1375903"/>
                  </a:lnTo>
                  <a:lnTo>
                    <a:pt x="6413151" y="1351040"/>
                  </a:lnTo>
                  <a:lnTo>
                    <a:pt x="6443525" y="1320667"/>
                  </a:lnTo>
                  <a:lnTo>
                    <a:pt x="6468387" y="1285495"/>
                  </a:lnTo>
                  <a:lnTo>
                    <a:pt x="6487027" y="1246236"/>
                  </a:lnTo>
                  <a:lnTo>
                    <a:pt x="6498733" y="1203601"/>
                  </a:lnTo>
                  <a:lnTo>
                    <a:pt x="6502793" y="1158303"/>
                  </a:lnTo>
                  <a:lnTo>
                    <a:pt x="6502793" y="251993"/>
                  </a:lnTo>
                  <a:lnTo>
                    <a:pt x="6498733" y="206695"/>
                  </a:lnTo>
                  <a:lnTo>
                    <a:pt x="6487027" y="164061"/>
                  </a:lnTo>
                  <a:lnTo>
                    <a:pt x="6468387" y="124804"/>
                  </a:lnTo>
                  <a:lnTo>
                    <a:pt x="6443525" y="89634"/>
                  </a:lnTo>
                  <a:lnTo>
                    <a:pt x="6413151" y="59263"/>
                  </a:lnTo>
                  <a:lnTo>
                    <a:pt x="6377979" y="34402"/>
                  </a:lnTo>
                  <a:lnTo>
                    <a:pt x="6338720" y="15764"/>
                  </a:lnTo>
                  <a:lnTo>
                    <a:pt x="6296086" y="4059"/>
                  </a:lnTo>
                  <a:lnTo>
                    <a:pt x="625078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239363" y="269793"/>
            <a:ext cx="5336752" cy="368755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201930" marR="5080" indent="-189865">
              <a:lnSpc>
                <a:spcPct val="102200"/>
              </a:lnSpc>
              <a:spcBef>
                <a:spcPts val="50"/>
              </a:spcBef>
            </a:pPr>
            <a:r>
              <a:rPr lang="ja-JP" altLang="en-US" sz="2600" b="1" spc="35" dirty="0">
                <a:solidFill>
                  <a:srgbClr val="231F20"/>
                </a:solidFill>
                <a:latin typeface="HG教科書体" panose="02020609000000000000" pitchFamily="17" charset="-128"/>
                <a:ea typeface="HG教科書体" panose="02020609000000000000" pitchFamily="17" charset="-128"/>
                <a:cs typeface="SimSun"/>
              </a:rPr>
              <a:t>村内で創業を希望される皆様へ</a:t>
            </a:r>
            <a:endParaRPr sz="2600" dirty="0">
              <a:latin typeface="HG教科書体" panose="02020609000000000000" pitchFamily="17" charset="-128"/>
              <a:ea typeface="HG教科書体" panose="02020609000000000000" pitchFamily="17" charset="-128"/>
              <a:cs typeface="SimSu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08937" y="7005581"/>
            <a:ext cx="6231528" cy="176240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lang="ja-JP" altLang="en-US" spc="60" dirty="0">
                <a:solidFill>
                  <a:srgbClr val="050100"/>
                </a:solidFill>
                <a:latin typeface="源ノ明朝 Medium" panose="02020500000000000000" pitchFamily="18" charset="-128"/>
                <a:ea typeface="源ノ明朝 Medium" panose="02020500000000000000" pitchFamily="18" charset="-128"/>
                <a:cs typeface="Microsoft JhengHei"/>
              </a:rPr>
              <a:t>１．会社設立時の登録免許税の減免が受けられます。</a:t>
            </a:r>
            <a:endParaRPr lang="en-US" altLang="ja-JP" spc="60" dirty="0">
              <a:solidFill>
                <a:srgbClr val="050100"/>
              </a:solidFill>
              <a:latin typeface="源ノ明朝 Medium" panose="02020500000000000000" pitchFamily="18" charset="-128"/>
              <a:ea typeface="源ノ明朝 Medium" panose="02020500000000000000" pitchFamily="18" charset="-128"/>
              <a:cs typeface="Microsoft JhengHei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lang="ja-JP" altLang="en-US" spc="60" dirty="0">
                <a:solidFill>
                  <a:srgbClr val="050100"/>
                </a:solidFill>
                <a:latin typeface="源ノ明朝 Medium" panose="02020500000000000000" pitchFamily="18" charset="-128"/>
                <a:ea typeface="源ノ明朝 Medium" panose="02020500000000000000" pitchFamily="18" charset="-128"/>
                <a:cs typeface="Microsoft JhengHei"/>
              </a:rPr>
              <a:t>２．日本政策金融公庫の自己資金要件充足が可能です。</a:t>
            </a:r>
            <a:endParaRPr lang="en-US" altLang="ja-JP" spc="60" dirty="0">
              <a:solidFill>
                <a:srgbClr val="050100"/>
              </a:solidFill>
              <a:latin typeface="源ノ明朝 Medium" panose="02020500000000000000" pitchFamily="18" charset="-128"/>
              <a:ea typeface="源ノ明朝 Medium" panose="02020500000000000000" pitchFamily="18" charset="-128"/>
              <a:cs typeface="Microsoft JhengHei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lang="ja-JP" altLang="en-US" spc="60" dirty="0">
                <a:solidFill>
                  <a:srgbClr val="050100"/>
                </a:solidFill>
                <a:latin typeface="源ノ明朝 Medium" panose="02020500000000000000" pitchFamily="18" charset="-128"/>
                <a:ea typeface="源ノ明朝 Medium" panose="02020500000000000000" pitchFamily="18" charset="-128"/>
                <a:cs typeface="Microsoft JhengHei"/>
              </a:rPr>
              <a:t>３．小規模事業持続化補助金の創業枠が使えます。</a:t>
            </a:r>
            <a:endParaRPr lang="en-US" altLang="ja-JP" spc="60" dirty="0">
              <a:solidFill>
                <a:srgbClr val="050100"/>
              </a:solidFill>
              <a:latin typeface="源ノ明朝 Medium" panose="02020500000000000000" pitchFamily="18" charset="-128"/>
              <a:ea typeface="源ノ明朝 Medium" panose="02020500000000000000" pitchFamily="18" charset="-128"/>
              <a:cs typeface="Microsoft JhengHei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lang="ja-JP" altLang="en-US" spc="60" dirty="0">
                <a:solidFill>
                  <a:srgbClr val="050100"/>
                </a:solidFill>
                <a:latin typeface="源ノ明朝 Medium" panose="02020500000000000000" pitchFamily="18" charset="-128"/>
                <a:ea typeface="源ノ明朝 Medium" panose="02020500000000000000" pitchFamily="18" charset="-128"/>
                <a:cs typeface="Microsoft JhengHei"/>
              </a:rPr>
              <a:t>４．創業関連保証の特例が利用できます。</a:t>
            </a:r>
            <a:endParaRPr lang="en-US" spc="60" dirty="0">
              <a:solidFill>
                <a:srgbClr val="050100"/>
              </a:solidFill>
              <a:latin typeface="源ノ明朝 Medium" panose="02020500000000000000" pitchFamily="18" charset="-128"/>
              <a:ea typeface="源ノ明朝 Medium" panose="02020500000000000000" pitchFamily="18" charset="-128"/>
              <a:cs typeface="Microsoft JhengHei"/>
            </a:endParaRPr>
          </a:p>
          <a:p>
            <a:pPr marL="12700" marR="116205">
              <a:lnSpc>
                <a:spcPct val="192300"/>
              </a:lnSpc>
              <a:spcBef>
                <a:spcPts val="600"/>
              </a:spcBef>
            </a:pPr>
            <a:endParaRPr sz="1200" spc="60" dirty="0">
              <a:latin typeface="源ノ明朝 Medium" panose="02020500000000000000" pitchFamily="18" charset="-128"/>
              <a:ea typeface="源ノ明朝 Medium" panose="02020500000000000000" pitchFamily="18" charset="-128"/>
              <a:cs typeface="Microsoft JhengHe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469764" y="8603716"/>
            <a:ext cx="5251729" cy="244425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solidFill>
                  <a:srgbClr val="FFFFFF"/>
                </a:solidFill>
                <a:latin typeface="Microsoft JhengHei"/>
                <a:cs typeface="Microsoft JhengHei"/>
              </a:rPr>
              <a:t> </a:t>
            </a:r>
            <a:r>
              <a:rPr b="1" dirty="0" err="1">
                <a:solidFill>
                  <a:srgbClr val="FFFFFF"/>
                </a:solidFill>
                <a:latin typeface="Microsoft JhengHei"/>
                <a:cs typeface="Microsoft JhengHei"/>
              </a:rPr>
              <a:t>お問い合わせ</a:t>
            </a:r>
            <a:r>
              <a:rPr lang="ja-JP" altLang="en-US" b="1" dirty="0">
                <a:solidFill>
                  <a:srgbClr val="FFFFFF"/>
                </a:solidFill>
                <a:latin typeface="Microsoft JhengHei"/>
                <a:cs typeface="Microsoft JhengHei"/>
              </a:rPr>
              <a:t>・ご相談はこちら</a:t>
            </a:r>
            <a:endParaRPr dirty="0">
              <a:latin typeface="Microsoft JhengHei"/>
              <a:cs typeface="Microsoft JhengHei"/>
            </a:endParaRPr>
          </a:p>
          <a:p>
            <a:pPr marL="12700">
              <a:lnSpc>
                <a:spcPct val="100000"/>
              </a:lnSpc>
              <a:spcBef>
                <a:spcPts val="1440"/>
              </a:spcBef>
            </a:pPr>
            <a:r>
              <a:rPr b="1" spc="40" dirty="0" err="1">
                <a:solidFill>
                  <a:srgbClr val="FFFFFF"/>
                </a:solidFill>
                <a:latin typeface="Microsoft JhengHei"/>
                <a:cs typeface="Microsoft JhengHei"/>
              </a:rPr>
              <a:t>大桑村商工会</a:t>
            </a:r>
            <a:r>
              <a:rPr b="1" spc="40" dirty="0">
                <a:solidFill>
                  <a:srgbClr val="FFFFFF"/>
                </a:solidFill>
                <a:latin typeface="Microsoft JhengHei"/>
                <a:cs typeface="Microsoft JhengHei"/>
              </a:rPr>
              <a:t> </a:t>
            </a:r>
            <a:r>
              <a:rPr lang="ja-JP" altLang="en-US" b="1" spc="40" dirty="0">
                <a:solidFill>
                  <a:srgbClr val="FFFFFF"/>
                </a:solidFill>
                <a:latin typeface="Microsoft JhengHei"/>
                <a:cs typeface="Microsoft JhengHei"/>
              </a:rPr>
              <a:t> </a:t>
            </a:r>
            <a:endParaRPr lang="en-US" altLang="ja-JP" b="1" spc="40" dirty="0">
              <a:solidFill>
                <a:srgbClr val="FFFFFF"/>
              </a:solidFill>
              <a:latin typeface="Microsoft JhengHei"/>
              <a:cs typeface="Microsoft JhengHei"/>
            </a:endParaRPr>
          </a:p>
          <a:p>
            <a:pPr marL="12700">
              <a:lnSpc>
                <a:spcPct val="100000"/>
              </a:lnSpc>
              <a:spcBef>
                <a:spcPts val="1440"/>
              </a:spcBef>
            </a:pPr>
            <a:r>
              <a:rPr lang="zh-TW" altLang="en-US" b="1" spc="40" dirty="0">
                <a:solidFill>
                  <a:srgbClr val="FFFFFF"/>
                </a:solidFill>
                <a:latin typeface="Microsoft JhengHei"/>
                <a:cs typeface="Microsoft JhengHei"/>
              </a:rPr>
              <a:t>長野県木曽郡大桑村長野 </a:t>
            </a:r>
            <a:r>
              <a:rPr lang="en-US" altLang="zh-TW" b="1" spc="105" dirty="0">
                <a:solidFill>
                  <a:srgbClr val="FFFFFF"/>
                </a:solidFill>
                <a:latin typeface="Microsoft JhengHei"/>
                <a:cs typeface="Microsoft JhengHei"/>
              </a:rPr>
              <a:t>2819-</a:t>
            </a:r>
            <a:r>
              <a:rPr lang="en-US" altLang="zh-TW" b="1" spc="55" dirty="0">
                <a:solidFill>
                  <a:srgbClr val="FFFFFF"/>
                </a:solidFill>
                <a:latin typeface="Microsoft JhengHei"/>
                <a:cs typeface="Microsoft JhengHei"/>
              </a:rPr>
              <a:t>2</a:t>
            </a:r>
            <a:endParaRPr lang="en-US" altLang="zh-TW" b="1" spc="40" dirty="0">
              <a:solidFill>
                <a:srgbClr val="FFFFFF"/>
              </a:solidFill>
              <a:latin typeface="Microsoft JhengHei"/>
              <a:cs typeface="Microsoft JhengHei"/>
            </a:endParaRPr>
          </a:p>
          <a:p>
            <a:pPr marL="12700">
              <a:lnSpc>
                <a:spcPct val="100000"/>
              </a:lnSpc>
              <a:spcBef>
                <a:spcPts val="1440"/>
              </a:spcBef>
            </a:pPr>
            <a:r>
              <a:rPr b="1" spc="65" dirty="0">
                <a:solidFill>
                  <a:srgbClr val="FFFFFF"/>
                </a:solidFill>
                <a:latin typeface="Microsoft JhengHei"/>
                <a:cs typeface="Microsoft JhengHei"/>
              </a:rPr>
              <a:t>TEL</a:t>
            </a:r>
            <a:r>
              <a:rPr b="1" spc="300" dirty="0">
                <a:solidFill>
                  <a:srgbClr val="FFFFFF"/>
                </a:solidFill>
                <a:latin typeface="Microsoft JhengHei"/>
                <a:cs typeface="Microsoft JhengHei"/>
              </a:rPr>
              <a:t> </a:t>
            </a:r>
            <a:r>
              <a:rPr b="1" spc="105" dirty="0">
                <a:solidFill>
                  <a:srgbClr val="FFFFFF"/>
                </a:solidFill>
                <a:latin typeface="Microsoft JhengHei"/>
                <a:cs typeface="Microsoft JhengHei"/>
              </a:rPr>
              <a:t>0264-</a:t>
            </a:r>
            <a:r>
              <a:rPr b="1" spc="100" dirty="0">
                <a:solidFill>
                  <a:srgbClr val="FFFFFF"/>
                </a:solidFill>
                <a:latin typeface="Microsoft JhengHei"/>
                <a:cs typeface="Microsoft JhengHei"/>
              </a:rPr>
              <a:t>55-</a:t>
            </a:r>
            <a:r>
              <a:rPr b="1" spc="85" dirty="0">
                <a:solidFill>
                  <a:srgbClr val="FFFFFF"/>
                </a:solidFill>
                <a:latin typeface="Microsoft JhengHei"/>
                <a:cs typeface="Microsoft JhengHei"/>
              </a:rPr>
              <a:t>3130</a:t>
            </a:r>
            <a:endParaRPr lang="en-US" b="1" spc="85" dirty="0">
              <a:solidFill>
                <a:srgbClr val="FFFFFF"/>
              </a:solidFill>
              <a:latin typeface="Microsoft JhengHei"/>
              <a:cs typeface="Microsoft JhengHei"/>
            </a:endParaRPr>
          </a:p>
          <a:p>
            <a:pPr marL="12700">
              <a:lnSpc>
                <a:spcPct val="100000"/>
              </a:lnSpc>
              <a:spcBef>
                <a:spcPts val="1440"/>
              </a:spcBef>
            </a:pPr>
            <a:r>
              <a:rPr lang="ja-JP" altLang="en-US" b="1" spc="85" dirty="0">
                <a:solidFill>
                  <a:srgbClr val="FFFFFF"/>
                </a:solidFill>
                <a:latin typeface="Microsoft JhengHei"/>
                <a:cs typeface="Microsoft JhengHei"/>
              </a:rPr>
              <a:t> </a:t>
            </a:r>
            <a:r>
              <a:rPr lang="en-US" altLang="ja-JP" b="1" spc="85" dirty="0">
                <a:solidFill>
                  <a:srgbClr val="FFFFFF"/>
                </a:solidFill>
                <a:latin typeface="Microsoft JhengHei"/>
                <a:cs typeface="Microsoft JhengHei"/>
              </a:rPr>
              <a:t>mail</a:t>
            </a:r>
            <a:r>
              <a:rPr lang="ja-JP" altLang="en-US" b="1" spc="85" dirty="0">
                <a:solidFill>
                  <a:srgbClr val="FFFFFF"/>
                </a:solidFill>
                <a:latin typeface="Microsoft JhengHei"/>
                <a:cs typeface="Microsoft JhengHei"/>
              </a:rPr>
              <a:t> </a:t>
            </a:r>
            <a:r>
              <a:rPr lang="en-US" altLang="ja-JP" b="1" spc="85" dirty="0">
                <a:solidFill>
                  <a:srgbClr val="FFFFFF"/>
                </a:solidFill>
                <a:latin typeface="Microsoft JhengHei"/>
                <a:cs typeface="Microsoft JhengHei"/>
              </a:rPr>
              <a:t>ookuwa@ju.kiso.ne.jp</a:t>
            </a:r>
            <a:endParaRPr dirty="0">
              <a:latin typeface="Microsoft JhengHei"/>
              <a:cs typeface="Microsoft JhengHei"/>
            </a:endParaRPr>
          </a:p>
          <a:p>
            <a:pPr marL="12700">
              <a:lnSpc>
                <a:spcPct val="100000"/>
              </a:lnSpc>
              <a:spcBef>
                <a:spcPts val="439"/>
              </a:spcBef>
            </a:pPr>
            <a:r>
              <a:rPr b="1" spc="40" dirty="0">
                <a:solidFill>
                  <a:srgbClr val="FFFFFF"/>
                </a:solidFill>
                <a:latin typeface="Microsoft JhengHei"/>
                <a:cs typeface="Microsoft JhengHei"/>
              </a:rPr>
              <a:t> </a:t>
            </a:r>
            <a:endParaRPr dirty="0">
              <a:latin typeface="Microsoft JhengHei"/>
              <a:cs typeface="Microsoft JhengHei"/>
            </a:endParaRPr>
          </a:p>
        </p:txBody>
      </p:sp>
      <p:pic>
        <p:nvPicPr>
          <p:cNvPr id="38" name="図 37">
            <a:extLst>
              <a:ext uri="{FF2B5EF4-FFF2-40B4-BE49-F238E27FC236}">
                <a16:creationId xmlns:a16="http://schemas.microsoft.com/office/drawing/2014/main" id="{88D95DB5-593D-2656-8D4F-B353DBEEFB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329" y="8577041"/>
            <a:ext cx="2951508" cy="2216019"/>
          </a:xfrm>
          <a:prstGeom prst="rect">
            <a:avLst/>
          </a:prstGeom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AC82E687-5D83-92AF-5740-DD0BE871527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6801" y="-168423"/>
            <a:ext cx="2374355" cy="1780767"/>
          </a:xfrm>
          <a:prstGeom prst="rect">
            <a:avLst/>
          </a:prstGeom>
        </p:spPr>
      </p:pic>
      <p:sp>
        <p:nvSpPr>
          <p:cNvPr id="32" name="矢印: 右 31">
            <a:extLst>
              <a:ext uri="{FF2B5EF4-FFF2-40B4-BE49-F238E27FC236}">
                <a16:creationId xmlns:a16="http://schemas.microsoft.com/office/drawing/2014/main" id="{01F18337-C10F-CA5D-86B7-8E4F7F6CDECD}"/>
              </a:ext>
            </a:extLst>
          </p:cNvPr>
          <p:cNvSpPr/>
          <p:nvPr/>
        </p:nvSpPr>
        <p:spPr>
          <a:xfrm>
            <a:off x="2461805" y="4799664"/>
            <a:ext cx="210371" cy="303581"/>
          </a:xfrm>
          <a:prstGeom prst="rightArrow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7" name="矢印: 右 36">
            <a:extLst>
              <a:ext uri="{FF2B5EF4-FFF2-40B4-BE49-F238E27FC236}">
                <a16:creationId xmlns:a16="http://schemas.microsoft.com/office/drawing/2014/main" id="{A54D95D9-D6ED-8114-AAAE-C457B8AF2328}"/>
              </a:ext>
            </a:extLst>
          </p:cNvPr>
          <p:cNvSpPr/>
          <p:nvPr/>
        </p:nvSpPr>
        <p:spPr>
          <a:xfrm>
            <a:off x="4980810" y="4856244"/>
            <a:ext cx="210371" cy="303581"/>
          </a:xfrm>
          <a:prstGeom prst="rightArrow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833CD389-4791-10F9-67DE-B315FA3EEB88}"/>
              </a:ext>
            </a:extLst>
          </p:cNvPr>
          <p:cNvGrpSpPr/>
          <p:nvPr/>
        </p:nvGrpSpPr>
        <p:grpSpPr>
          <a:xfrm>
            <a:off x="137947" y="3946171"/>
            <a:ext cx="7367198" cy="2374640"/>
            <a:chOff x="164558" y="3689828"/>
            <a:chExt cx="7367198" cy="2374640"/>
          </a:xfrm>
        </p:grpSpPr>
        <p:sp>
          <p:nvSpPr>
            <p:cNvPr id="18" name="四角形: 角を丸くする 17">
              <a:extLst>
                <a:ext uri="{FF2B5EF4-FFF2-40B4-BE49-F238E27FC236}">
                  <a16:creationId xmlns:a16="http://schemas.microsoft.com/office/drawing/2014/main" id="{02E56EB0-7794-3A47-7FBC-76E1EBCF2A4A}"/>
                </a:ext>
              </a:extLst>
            </p:cNvPr>
            <p:cNvSpPr/>
            <p:nvPr/>
          </p:nvSpPr>
          <p:spPr>
            <a:xfrm>
              <a:off x="2711282" y="3729746"/>
              <a:ext cx="2342332" cy="2306465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b="1" dirty="0">
                <a:solidFill>
                  <a:schemeClr val="accent1">
                    <a:lumMod val="50000"/>
                  </a:schemeClr>
                </a:solidFill>
                <a:latin typeface="Calibri"/>
                <a:ea typeface="ＭＳ Ｐゴシック" panose="020B0600070205080204" pitchFamily="50" charset="-128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b="1" dirty="0">
                  <a:solidFill>
                    <a:schemeClr val="accent1">
                      <a:lumMod val="50000"/>
                    </a:schemeClr>
                  </a:solidFill>
                  <a:latin typeface="Calibri"/>
                  <a:ea typeface="ＭＳ Ｐゴシック" panose="020B0600070205080204" pitchFamily="50" charset="-128"/>
                </a:rPr>
                <a:t>創業カルテ</a:t>
              </a:r>
              <a:endParaRPr kumimoji="1" lang="en-US" altLang="ja-JP" b="1" dirty="0">
                <a:solidFill>
                  <a:schemeClr val="accent1">
                    <a:lumMod val="50000"/>
                  </a:schemeClr>
                </a:solidFill>
                <a:latin typeface="Calibri"/>
                <a:ea typeface="ＭＳ Ｐゴシック" panose="020B0600070205080204" pitchFamily="50" charset="-128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1000" b="1" i="0" u="none" strike="noStrike" kern="0" cap="none" spc="0" normalizeH="0" baseline="0" noProof="0" dirty="0">
                  <a:ln>
                    <a:noFill/>
                  </a:ln>
                  <a:solidFill>
                    <a:schemeClr val="accent1">
                      <a:lumMod val="50000"/>
                    </a:schemeClr>
                  </a:solidFill>
                  <a:effectLst/>
                  <a:uLnTx/>
                  <a:uFillTx/>
                  <a:latin typeface="Calibri"/>
                  <a:ea typeface="ＭＳ Ｐゴシック" panose="020B0600070205080204" pitchFamily="50" charset="-128"/>
                  <a:cs typeface="+mn-cs"/>
                </a:rPr>
                <a:t>(</a:t>
              </a:r>
              <a:r>
                <a:rPr kumimoji="1" lang="ja-JP" altLang="en-US" sz="1000" b="1" i="0" u="none" strike="noStrike" kern="0" cap="none" spc="0" normalizeH="0" baseline="0" noProof="0" dirty="0">
                  <a:ln>
                    <a:noFill/>
                  </a:ln>
                  <a:solidFill>
                    <a:schemeClr val="accent1">
                      <a:lumMod val="50000"/>
                    </a:schemeClr>
                  </a:solidFill>
                  <a:effectLst/>
                  <a:uLnTx/>
                  <a:uFillTx/>
                  <a:latin typeface="Calibri"/>
                  <a:ea typeface="ＭＳ Ｐゴシック" panose="020B0600070205080204" pitchFamily="50" charset="-128"/>
                  <a:cs typeface="+mn-cs"/>
                </a:rPr>
                <a:t>商工会発行</a:t>
              </a:r>
              <a:r>
                <a:rPr kumimoji="1" lang="en-US" altLang="ja-JP" sz="1000" b="1" i="0" u="none" strike="noStrike" kern="0" cap="none" spc="0" normalizeH="0" baseline="0" noProof="0" dirty="0">
                  <a:ln>
                    <a:noFill/>
                  </a:ln>
                  <a:solidFill>
                    <a:schemeClr val="accent1">
                      <a:lumMod val="50000"/>
                    </a:schemeClr>
                  </a:solidFill>
                  <a:effectLst/>
                  <a:uLnTx/>
                  <a:uFillTx/>
                  <a:latin typeface="Calibri"/>
                  <a:ea typeface="ＭＳ Ｐゴシック" panose="020B0600070205080204" pitchFamily="50" charset="-128"/>
                  <a:cs typeface="+mn-cs"/>
                </a:rPr>
                <a:t>)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000" b="1" dirty="0">
                <a:solidFill>
                  <a:schemeClr val="accent1">
                    <a:lumMod val="50000"/>
                  </a:schemeClr>
                </a:solidFill>
                <a:latin typeface="Calibri"/>
                <a:ea typeface="ＭＳ Ｐゴシック" panose="020B0600070205080204" pitchFamily="50" charset="-128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000" b="1" i="0" u="none" strike="noStrike" kern="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4F81BD">
                      <a:lumMod val="50000"/>
                    </a:srgbClr>
                  </a:solidFill>
                  <a:effectLst/>
                  <a:uLnTx/>
                  <a:uFillTx/>
                  <a:latin typeface="Calibri"/>
                  <a:ea typeface="ＭＳ Ｐゴシック" panose="020B0600070205080204" pitchFamily="50" charset="-128"/>
                </a:rPr>
                <a:t>創業計画書</a:t>
              </a:r>
              <a:endParaRPr kumimoji="1" lang="en-US" altLang="ja-JP" sz="1800" b="1" i="0" u="none" strike="noStrike" kern="0" cap="none" spc="0" normalizeH="0" baseline="0" noProof="0" dirty="0">
                <a:ln>
                  <a:noFill/>
                </a:ln>
                <a:solidFill>
                  <a:srgbClr val="4F81BD">
                    <a:lumMod val="50000"/>
                  </a:srgbClr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1000" b="1" i="0" u="none" strike="noStrike" kern="0" cap="none" spc="0" normalizeH="0" baseline="0" noProof="0" dirty="0">
                  <a:ln>
                    <a:noFill/>
                  </a:ln>
                  <a:solidFill>
                    <a:srgbClr val="4F81BD">
                      <a:lumMod val="50000"/>
                    </a:srgbClr>
                  </a:solidFill>
                  <a:effectLst/>
                  <a:uLnTx/>
                  <a:uFillTx/>
                  <a:latin typeface="Calibri"/>
                  <a:ea typeface="ＭＳ Ｐゴシック" panose="020B0600070205080204" pitchFamily="50" charset="-128"/>
                </a:rPr>
                <a:t>(</a:t>
              </a:r>
              <a:r>
                <a:rPr kumimoji="1" lang="ja-JP" altLang="en-US" sz="1000" b="1" i="0" u="none" strike="noStrike" kern="0" cap="none" spc="0" normalizeH="0" baseline="0" noProof="0" dirty="0">
                  <a:ln>
                    <a:noFill/>
                  </a:ln>
                  <a:solidFill>
                    <a:srgbClr val="4F81BD">
                      <a:lumMod val="50000"/>
                    </a:srgbClr>
                  </a:solidFill>
                  <a:effectLst/>
                  <a:uLnTx/>
                  <a:uFillTx/>
                  <a:latin typeface="Calibri"/>
                  <a:ea typeface="ＭＳ Ｐゴシック" panose="020B0600070205080204" pitchFamily="50" charset="-128"/>
                </a:rPr>
                <a:t>ご自身で作成</a:t>
              </a:r>
              <a:r>
                <a:rPr kumimoji="1" lang="en-US" altLang="ja-JP" sz="1000" b="1" i="0" u="none" strike="noStrike" kern="0" cap="none" spc="0" normalizeH="0" baseline="0" noProof="0" dirty="0">
                  <a:ln>
                    <a:noFill/>
                  </a:ln>
                  <a:solidFill>
                    <a:srgbClr val="4F81BD">
                      <a:lumMod val="50000"/>
                    </a:srgbClr>
                  </a:solidFill>
                  <a:effectLst/>
                  <a:uLnTx/>
                  <a:uFillTx/>
                  <a:latin typeface="Calibri"/>
                  <a:ea typeface="ＭＳ Ｐゴシック" panose="020B0600070205080204" pitchFamily="50" charset="-128"/>
                </a:rPr>
                <a:t>)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000" b="1" i="0" u="none" strike="noStrike" kern="0" cap="none" spc="0" normalizeH="0" baseline="0" noProof="0" dirty="0">
                <a:ln>
                  <a:noFill/>
                </a:ln>
                <a:solidFill>
                  <a:srgbClr val="4F81BD">
                    <a:lumMod val="50000"/>
                  </a:srgbClr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17" name="四角形: 角を丸くする 16">
              <a:extLst>
                <a:ext uri="{FF2B5EF4-FFF2-40B4-BE49-F238E27FC236}">
                  <a16:creationId xmlns:a16="http://schemas.microsoft.com/office/drawing/2014/main" id="{5126F43A-687D-6089-5E2D-00D6951F85AB}"/>
                </a:ext>
              </a:extLst>
            </p:cNvPr>
            <p:cNvSpPr/>
            <p:nvPr/>
          </p:nvSpPr>
          <p:spPr>
            <a:xfrm>
              <a:off x="164558" y="3758003"/>
              <a:ext cx="2410913" cy="2306465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en-US" altLang="ja-JP" sz="1000" b="1" dirty="0">
                <a:solidFill>
                  <a:schemeClr val="accent1">
                    <a:lumMod val="50000"/>
                  </a:schemeClr>
                </a:solidFill>
              </a:endParaRPr>
            </a:p>
            <a:p>
              <a:pPr algn="ctr"/>
              <a:r>
                <a:rPr kumimoji="1" lang="ja-JP" altLang="en-US" sz="1100" b="1" dirty="0">
                  <a:solidFill>
                    <a:schemeClr val="accent1">
                      <a:lumMod val="50000"/>
                    </a:schemeClr>
                  </a:solidFill>
                </a:rPr>
                <a:t>商工会にて開催</a:t>
              </a:r>
              <a:endParaRPr kumimoji="1" lang="en-US" altLang="ja-JP" sz="1100" b="1" dirty="0">
                <a:solidFill>
                  <a:schemeClr val="accent1">
                    <a:lumMod val="50000"/>
                  </a:schemeClr>
                </a:solidFill>
              </a:endParaRPr>
            </a:p>
            <a:p>
              <a:pPr algn="ctr"/>
              <a:r>
                <a:rPr kumimoji="1" lang="ja-JP" altLang="en-US" b="1" dirty="0">
                  <a:solidFill>
                    <a:schemeClr val="accent1">
                      <a:lumMod val="50000"/>
                    </a:schemeClr>
                  </a:solidFill>
                </a:rPr>
                <a:t>経営</a:t>
              </a:r>
              <a:endParaRPr kumimoji="1" lang="en-US" altLang="ja-JP" b="1" dirty="0">
                <a:solidFill>
                  <a:schemeClr val="accent1">
                    <a:lumMod val="50000"/>
                  </a:schemeClr>
                </a:solidFill>
              </a:endParaRPr>
            </a:p>
            <a:p>
              <a:pPr algn="ctr"/>
              <a:r>
                <a:rPr kumimoji="1" lang="ja-JP" altLang="en-US" b="1" dirty="0">
                  <a:solidFill>
                    <a:schemeClr val="accent1">
                      <a:lumMod val="50000"/>
                    </a:schemeClr>
                  </a:solidFill>
                </a:rPr>
                <a:t>財務</a:t>
              </a:r>
              <a:endParaRPr kumimoji="1" lang="en-US" altLang="ja-JP" b="1" dirty="0">
                <a:solidFill>
                  <a:schemeClr val="accent1">
                    <a:lumMod val="50000"/>
                  </a:schemeClr>
                </a:solidFill>
              </a:endParaRPr>
            </a:p>
            <a:p>
              <a:pPr algn="ctr"/>
              <a:r>
                <a:rPr kumimoji="1" lang="ja-JP" altLang="en-US" b="1" dirty="0">
                  <a:solidFill>
                    <a:schemeClr val="accent1">
                      <a:lumMod val="50000"/>
                    </a:schemeClr>
                  </a:solidFill>
                </a:rPr>
                <a:t>販路開拓</a:t>
              </a:r>
              <a:endParaRPr kumimoji="1" lang="en-US" altLang="ja-JP" b="1" dirty="0">
                <a:solidFill>
                  <a:schemeClr val="accent1">
                    <a:lumMod val="50000"/>
                  </a:schemeClr>
                </a:solidFill>
              </a:endParaRPr>
            </a:p>
            <a:p>
              <a:pPr algn="ctr"/>
              <a:r>
                <a:rPr kumimoji="1" lang="ja-JP" altLang="en-US" b="1" dirty="0">
                  <a:solidFill>
                    <a:schemeClr val="accent1">
                      <a:lumMod val="50000"/>
                    </a:schemeClr>
                  </a:solidFill>
                </a:rPr>
                <a:t>人材育成</a:t>
              </a:r>
              <a:endParaRPr kumimoji="1" lang="en-US" altLang="ja-JP" b="1" dirty="0">
                <a:solidFill>
                  <a:schemeClr val="accent1">
                    <a:lumMod val="50000"/>
                  </a:schemeClr>
                </a:solidFill>
              </a:endParaRPr>
            </a:p>
            <a:p>
              <a:pPr algn="ctr"/>
              <a:endParaRPr kumimoji="1" lang="en-US" altLang="ja-JP" sz="1000" b="1" dirty="0">
                <a:solidFill>
                  <a:schemeClr val="accent1">
                    <a:lumMod val="50000"/>
                  </a:schemeClr>
                </a:solidFill>
              </a:endParaRPr>
            </a:p>
            <a:p>
              <a:pPr algn="ctr"/>
              <a:r>
                <a:rPr kumimoji="1" lang="ja-JP" altLang="en-US" sz="1200" b="1" dirty="0">
                  <a:solidFill>
                    <a:schemeClr val="accent1">
                      <a:lumMod val="50000"/>
                    </a:schemeClr>
                  </a:solidFill>
                </a:rPr>
                <a:t>相談</a:t>
              </a:r>
              <a:r>
                <a:rPr kumimoji="1" lang="en-US" altLang="ja-JP" sz="1200" b="1" dirty="0">
                  <a:solidFill>
                    <a:schemeClr val="accent1">
                      <a:lumMod val="50000"/>
                    </a:schemeClr>
                  </a:solidFill>
                </a:rPr>
                <a:t>(</a:t>
              </a:r>
              <a:r>
                <a:rPr kumimoji="1" lang="ja-JP" altLang="en-US" sz="1200" b="1" dirty="0">
                  <a:solidFill>
                    <a:schemeClr val="accent1">
                      <a:lumMod val="50000"/>
                    </a:schemeClr>
                  </a:solidFill>
                </a:rPr>
                <a:t>各１時間</a:t>
              </a:r>
              <a:r>
                <a:rPr kumimoji="1" lang="en-US" altLang="ja-JP" sz="1200" b="1" dirty="0">
                  <a:solidFill>
                    <a:schemeClr val="accent1">
                      <a:lumMod val="50000"/>
                    </a:schemeClr>
                  </a:solidFill>
                </a:rPr>
                <a:t>)</a:t>
              </a:r>
              <a:r>
                <a:rPr kumimoji="1" lang="ja-JP" altLang="en-US" sz="1200" b="1" dirty="0">
                  <a:solidFill>
                    <a:schemeClr val="accent1">
                      <a:lumMod val="50000"/>
                    </a:schemeClr>
                  </a:solidFill>
                </a:rPr>
                <a:t>が受けられます</a:t>
              </a:r>
            </a:p>
          </p:txBody>
        </p:sp>
        <p:sp>
          <p:nvSpPr>
            <p:cNvPr id="36" name="四角形: 角を丸くする 35">
              <a:extLst>
                <a:ext uri="{FF2B5EF4-FFF2-40B4-BE49-F238E27FC236}">
                  <a16:creationId xmlns:a16="http://schemas.microsoft.com/office/drawing/2014/main" id="{D24D5E8F-9B91-095D-8E55-58DC28B32761}"/>
                </a:ext>
              </a:extLst>
            </p:cNvPr>
            <p:cNvSpPr/>
            <p:nvPr/>
          </p:nvSpPr>
          <p:spPr>
            <a:xfrm>
              <a:off x="5189424" y="3689828"/>
              <a:ext cx="2342332" cy="2306465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b="1" dirty="0">
                <a:solidFill>
                  <a:srgbClr val="4F81BD">
                    <a:lumMod val="50000"/>
                  </a:srgbClr>
                </a:solidFill>
                <a:latin typeface="Calibri"/>
                <a:ea typeface="ＭＳ Ｐゴシック" panose="020B0600070205080204" pitchFamily="50" charset="-128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000" b="1" i="0" u="none" strike="noStrike" kern="0" cap="none" spc="0" normalizeH="0" baseline="0" noProof="0" dirty="0">
                  <a:ln>
                    <a:noFill/>
                  </a:ln>
                  <a:solidFill>
                    <a:schemeClr val="tx2">
                      <a:lumMod val="75000"/>
                    </a:schemeClr>
                  </a:solidFill>
                  <a:effectLst/>
                  <a:uLnTx/>
                  <a:uFillTx/>
                  <a:latin typeface="Calibri"/>
                  <a:ea typeface="ＭＳ Ｐゴシック" panose="020B0600070205080204" pitchFamily="50" charset="-128"/>
                  <a:cs typeface="+mn-cs"/>
                </a:rPr>
                <a:t>証明書発行</a:t>
              </a:r>
              <a:endParaRPr kumimoji="1" lang="en-US" altLang="ja-JP" sz="2000" b="1" i="0" u="none" strike="noStrike" kern="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600" b="1" i="0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1" i="0" u="none" strike="noStrike" kern="0" cap="none" spc="0" normalizeH="0" baseline="0" noProof="0" dirty="0">
                  <a:ln>
                    <a:noFill/>
                  </a:ln>
                  <a:solidFill>
                    <a:schemeClr val="tx2"/>
                  </a:solidFill>
                  <a:effectLst/>
                  <a:uLnTx/>
                  <a:uFillTx/>
                  <a:latin typeface="Calibri"/>
                  <a:ea typeface="ＭＳ Ｐゴシック" panose="020B0600070205080204" pitchFamily="50" charset="-128"/>
                  <a:cs typeface="+mn-cs"/>
                </a:rPr>
                <a:t> </a:t>
              </a:r>
              <a:r>
                <a:rPr kumimoji="1" lang="ja-JP" altLang="en-US" sz="1600" b="1" i="0" u="none" strike="noStrike" kern="0" cap="none" spc="0" normalizeH="0" baseline="0" noProof="0" dirty="0">
                  <a:ln>
                    <a:noFill/>
                  </a:ln>
                  <a:solidFill>
                    <a:schemeClr val="accent1">
                      <a:lumMod val="50000"/>
                    </a:schemeClr>
                  </a:solidFill>
                  <a:effectLst/>
                  <a:uLnTx/>
                  <a:uFillTx/>
                  <a:latin typeface="Calibri"/>
                  <a:ea typeface="ＭＳ Ｐゴシック" panose="020B0600070205080204" pitchFamily="50" charset="-128"/>
                  <a:cs typeface="+mn-cs"/>
                </a:rPr>
                <a:t>創業に係る様々な </a:t>
              </a:r>
              <a:endParaRPr kumimoji="1" lang="en-US" altLang="ja-JP" sz="1600" b="1" i="0" u="none" strike="noStrike" kern="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1" dirty="0">
                  <a:solidFill>
                    <a:schemeClr val="accent1">
                      <a:lumMod val="50000"/>
                    </a:schemeClr>
                  </a:solidFill>
                  <a:latin typeface="Calibri"/>
                  <a:ea typeface="ＭＳ Ｐゴシック" panose="020B0600070205080204" pitchFamily="50" charset="-128"/>
                </a:rPr>
                <a:t>  </a:t>
              </a:r>
              <a:r>
                <a:rPr kumimoji="1" lang="ja-JP" altLang="en-US" sz="1600" b="1" i="0" u="none" strike="noStrike" kern="0" cap="none" spc="0" normalizeH="0" baseline="0" noProof="0" dirty="0">
                  <a:ln>
                    <a:noFill/>
                  </a:ln>
                  <a:solidFill>
                    <a:schemeClr val="accent1">
                      <a:lumMod val="50000"/>
                    </a:schemeClr>
                  </a:solidFill>
                  <a:effectLst/>
                  <a:uLnTx/>
                  <a:uFillTx/>
                  <a:latin typeface="Calibri"/>
                  <a:ea typeface="ＭＳ Ｐゴシック" panose="020B0600070205080204" pitchFamily="50" charset="-128"/>
                  <a:cs typeface="+mn-cs"/>
                </a:rPr>
                <a:t>支援が受けられます</a:t>
              </a:r>
              <a:endParaRPr kumimoji="1" lang="en-US" altLang="ja-JP" sz="1600" b="1" i="0" u="none" strike="noStrike" kern="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1" i="0" u="none" strike="noStrike" kern="0" cap="none" spc="0" normalizeH="0" baseline="0" noProof="0" dirty="0">
                <a:ln>
                  <a:noFill/>
                </a:ln>
                <a:solidFill>
                  <a:srgbClr val="4F81BD">
                    <a:lumMod val="50000"/>
                  </a:srgbClr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4F81BD">
                    <a:lumMod val="50000"/>
                  </a:srgbClr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523</TotalTime>
  <Words>234</Words>
  <Application>Microsoft Office PowerPoint</Application>
  <PresentationFormat>ユーザー設定</PresentationFormat>
  <Paragraphs>32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HG教科書体</vt:lpstr>
      <vt:lpstr>Microsoft JhengHei</vt:lpstr>
      <vt:lpstr>源ノ明朝 Medium</vt:lpstr>
      <vt:lpstr>Calibri</vt:lpstr>
      <vt:lpstr>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PDF商工会 エキスパートバンク</dc:title>
  <dc:creator>杉村ホーム</dc:creator>
  <cp:lastModifiedBy>商工会 大桑村</cp:lastModifiedBy>
  <cp:revision>13</cp:revision>
  <cp:lastPrinted>2025-05-19T05:54:38Z</cp:lastPrinted>
  <dcterms:created xsi:type="dcterms:W3CDTF">2025-04-29T21:14:01Z</dcterms:created>
  <dcterms:modified xsi:type="dcterms:W3CDTF">2025-09-01T02:05:59Z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2025-04-30T00:00:00Z</vt:filetime>
  </property>
  <property fmtid="{D5CDD505-2E9C-101B-9397-08002B2CF9AE}" pid="3" name="Creator">
    <vt:lpwstr>Adobe Illustrator 29.5 (Windows)</vt:lpwstr>
  </property>
  <property fmtid="{D5CDD505-2E9C-101B-9397-08002B2CF9AE}" pid="4" name="LastSaved">
    <vt:filetime>2025-04-29T00:00:00Z</vt:filetime>
  </property>
  <property fmtid="{D5CDD505-2E9C-101B-9397-08002B2CF9AE}" pid="5" name="Producer">
    <vt:lpwstr>Adobe PDF library 17.00</vt:lpwstr>
  </property>
</Properties>
</file>